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75" d="100"/>
          <a:sy n="75" d="100"/>
        </p:scale>
        <p:origin x="1476" y="-20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772399" cy="10058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A5AD309B-D328-E4D5-FA37-305682979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716382"/>
              </p:ext>
            </p:extLst>
          </p:nvPr>
        </p:nvGraphicFramePr>
        <p:xfrm>
          <a:off x="457200" y="2438400"/>
          <a:ext cx="6769099" cy="70662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506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MÓDULO</a:t>
                      </a:r>
                    </a:p>
                  </a:txBody>
                  <a:tcPr marL="0" marR="0" marT="3873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A32"/>
                    </a:solidFill>
                  </a:tcPr>
                </a:tc>
                <a:tc>
                  <a:txBody>
                    <a:bodyPr/>
                    <a:lstStyle/>
                    <a:p>
                      <a:pPr marL="21209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HORA</a:t>
                      </a:r>
                      <a:endParaRPr sz="1100" spc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A3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PANELISTA</a:t>
                      </a:r>
                      <a:endParaRPr sz="1100" spc="0">
                        <a:latin typeface="Open Sans"/>
                        <a:cs typeface="Open Sans"/>
                      </a:endParaRPr>
                    </a:p>
                  </a:txBody>
                  <a:tcPr marL="0" marR="0" marT="38735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A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INSTALACIÓN</a:t>
                      </a:r>
                      <a:r>
                        <a:rPr lang="es-ES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ts val="114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8:00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marL="135890" algn="ctr">
                        <a:lnSpc>
                          <a:spcPts val="1140"/>
                        </a:lnSpc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8:</a:t>
                      </a:r>
                      <a:r>
                        <a:rPr lang="es-ES"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15</a:t>
                      </a: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Bef>
                          <a:spcPts val="49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Juan Martín Caicedo Ferrer</a:t>
                      </a:r>
                      <a:endParaRPr sz="1000" spc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Presidente Ejecutivo - CCI</a:t>
                      </a:r>
                      <a:endParaRPr sz="700" spc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 spc="0" dirty="0">
                        <a:latin typeface="Times New Roman"/>
                        <a:cs typeface="Times New Roman"/>
                      </a:endParaRPr>
                    </a:p>
                    <a:p>
                      <a:pPr marL="137160" marR="131445" indent="-635" algn="ctr">
                        <a:lnSpc>
                          <a:spcPts val="1080"/>
                        </a:lnSpc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ENTIDADES REFERENTES DEL SECTOR  TRANSPORTE: PROYECTOS Y GESTIÓN  CONTRACTUAL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140"/>
                        </a:lnSpc>
                      </a:pPr>
                      <a:r>
                        <a:rPr lang="es-ES"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8</a:t>
                      </a: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:15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marL="0" algn="ctr">
                        <a:lnSpc>
                          <a:spcPts val="1140"/>
                        </a:lnSpc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9:40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br>
                        <a:rPr lang="es-ES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</a:b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Yesenia Herreño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Gerente del Instituto de Caminos y Construcciones de Cundinamarca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lang="es-ES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Luis </a:t>
                      </a: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Orlando Molano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Director del Instituto de Desarrollo Urbano</a:t>
                      </a:r>
                      <a:endParaRPr lang="es-ES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lang="es-CO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es-ES" sz="1000" b="1" spc="0" dirty="0">
                          <a:solidFill>
                            <a:srgbClr val="231F2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Liliana María Ospina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es-ES" sz="700" b="1" spc="0" dirty="0">
                          <a:solidFill>
                            <a:srgbClr val="231F20"/>
                          </a:solidFill>
                          <a:latin typeface="Open Sans SemiBold" panose="020B0706030804020204" pitchFamily="34" charset="0"/>
                          <a:ea typeface="Open Sans SemiBold" panose="020B0706030804020204" pitchFamily="34" charset="0"/>
                          <a:cs typeface="Open Sans SemiBold" panose="020B0706030804020204" pitchFamily="34" charset="0"/>
                        </a:rPr>
                        <a:t>Viceministra de Infraestructura 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830">
                <a:tc>
                  <a:txBody>
                    <a:bodyPr/>
                    <a:lstStyle/>
                    <a:p>
                      <a:pPr marL="496570" marR="422909" indent="-67310" algn="ctr">
                        <a:lnSpc>
                          <a:spcPts val="1080"/>
                        </a:lnSpc>
                        <a:spcBef>
                          <a:spcPts val="475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FINANCIACIÓN SOSTENIBLE  EN LA INFRAESTRUCTURA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9:40 A.M</a:t>
                      </a:r>
                      <a:br>
                        <a:rPr lang="es-ES"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</a:b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10:40 A.M</a:t>
                      </a: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.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Beatriz Ocampo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Líder de sostenibilidad de Bancolombia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spc="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John Fredy González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Director de industria Banca de Inversión Bancolombia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6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Receso 10:40 a.m. - 11:00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984">
                <a:tc>
                  <a:txBody>
                    <a:bodyPr/>
                    <a:lstStyle/>
                    <a:p>
                      <a:pPr marL="238760" marR="232410" indent="-1270" algn="ctr">
                        <a:lnSpc>
                          <a:spcPts val="1080"/>
                        </a:lnSpc>
                        <a:spcBef>
                          <a:spcPts val="465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IMPLEMENTACIÓN DE LA  METODOLOGÍA BIM EN EL SECTOR  TRANSPORTE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ts val="1140"/>
                        </a:lnSpc>
                        <a:spcBef>
                          <a:spcPts val="869"/>
                        </a:spcBef>
                      </a:pPr>
                      <a:r>
                        <a:rPr lang="es-CO"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11:00 A.M.</a:t>
                      </a:r>
                      <a:endParaRPr lang="es-CO" sz="1000" spc="0" dirty="0">
                        <a:latin typeface="Open Sans"/>
                        <a:cs typeface="Open Sans"/>
                      </a:endParaRPr>
                    </a:p>
                    <a:p>
                      <a:pPr marL="100330" algn="l">
                        <a:lnSpc>
                          <a:spcPts val="1140"/>
                        </a:lnSpc>
                      </a:pPr>
                      <a:r>
                        <a:rPr lang="es-CO"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11:45 A.M.</a:t>
                      </a:r>
                      <a:endParaRPr lang="es-CO"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Martha Coronado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Directora de la Unidad de Planeación de Infraestructura de Transporte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984"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  <a:spcBef>
                          <a:spcPts val="330"/>
                        </a:spcBef>
                      </a:pPr>
                      <a:r>
                        <a:rPr lang="es-CO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INNOVACIÓN NORMATIVA</a:t>
                      </a:r>
                      <a:endParaRPr lang="es-CO" sz="1000" spc="0" dirty="0">
                        <a:latin typeface="Open Sans"/>
                        <a:cs typeface="Open Sans"/>
                      </a:endParaRPr>
                    </a:p>
                    <a:p>
                      <a:pPr marL="157480" marR="151765" algn="ctr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lang="es-CO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EN EL SECTOR DE INFRAESTRUCTURA DE TRANSPORTE</a:t>
                      </a:r>
                      <a:endParaRPr lang="es-CO"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ts val="1140"/>
                        </a:lnSpc>
                        <a:spcBef>
                          <a:spcPts val="869"/>
                        </a:spcBef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11:45 A.M.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marL="161290" algn="l">
                        <a:lnSpc>
                          <a:spcPts val="1140"/>
                        </a:lnSpc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12:30 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Gladys Gutiérrez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Subdirectora de Reglamentación Técnica e Innovación del Invías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66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Almuerzo 12:30 a.m. - 2:00 p.m.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8265">
                <a:tc>
                  <a:txBody>
                    <a:bodyPr/>
                    <a:lstStyle/>
                    <a:p>
                      <a:pPr marL="101600" marR="95885" indent="-1270" algn="ctr">
                        <a:lnSpc>
                          <a:spcPts val="1080"/>
                        </a:lnSpc>
                        <a:spcBef>
                          <a:spcPts val="685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CABLES AÉREOS EN COLOMBIA: </a:t>
                      </a:r>
                      <a:br>
                        <a:rPr lang="es-ES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</a:b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UNA  SOLUCIÓN DE ALTO IMPACTO PARA LA  MOVILIDAD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140"/>
                        </a:lnSpc>
                        <a:spcBef>
                          <a:spcPts val="1090"/>
                        </a:spcBef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2:00 P.M.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marL="139700" algn="l">
                        <a:lnSpc>
                          <a:spcPts val="1140"/>
                        </a:lnSpc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3:00 P.M.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Mauricio Reina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Subdirector General de Infraestructura del Instituto de Desarrollo </a:t>
                      </a:r>
                      <a:r>
                        <a:rPr sz="700" b="1" spc="0" dirty="0" err="1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Urbano</a:t>
                      </a:r>
                      <a:endParaRPr lang="es-ES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lang="es-CO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Tomás Elejalde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Gerente del Metro de Medellín</a:t>
                      </a:r>
                      <a:endParaRPr lang="es-ES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900" spc="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Andrés Felipe Ortiz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Gerente de la Asociación Cable Aéreo de Manizales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75690">
                <a:tc>
                  <a:txBody>
                    <a:bodyPr/>
                    <a:lstStyle/>
                    <a:p>
                      <a:pPr marL="0" marR="147320" indent="-656590" algn="ctr">
                        <a:lnSpc>
                          <a:spcPts val="1080"/>
                        </a:lnSpc>
                        <a:spcBef>
                          <a:spcPts val="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INFRAESTRUCTURA</a:t>
                      </a:r>
                      <a:r>
                        <a:rPr lang="es-CO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endParaRPr lang="es-ES" sz="1000" b="1" spc="0" dirty="0">
                        <a:solidFill>
                          <a:srgbClr val="231F20"/>
                        </a:solidFill>
                        <a:latin typeface="Open Sans"/>
                        <a:cs typeface="Open Sans"/>
                      </a:endParaRPr>
                    </a:p>
                    <a:p>
                      <a:pPr marL="0" marR="147320" indent="-656590" algn="ctr">
                        <a:lnSpc>
                          <a:spcPts val="1080"/>
                        </a:lnSpc>
                        <a:spcBef>
                          <a:spcPts val="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FERROVIARIA:</a:t>
                      </a:r>
                      <a:r>
                        <a:rPr lang="es-ES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LA  GRAN APUESTA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marL="157480" algn="l">
                        <a:lnSpc>
                          <a:spcPts val="1140"/>
                        </a:lnSpc>
                        <a:spcBef>
                          <a:spcPts val="430"/>
                        </a:spcBef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3:00 P.M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marL="141605" algn="l">
                        <a:lnSpc>
                          <a:spcPts val="1140"/>
                        </a:lnSpc>
                      </a:pPr>
                      <a:r>
                        <a:rPr sz="1000" b="1" spc="0" dirty="0">
                          <a:solidFill>
                            <a:srgbClr val="EA5A32"/>
                          </a:solidFill>
                          <a:latin typeface="Open Sans"/>
                          <a:cs typeface="Open Sans"/>
                        </a:rPr>
                        <a:t>4:00 A.M</a:t>
                      </a: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.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Bef>
                          <a:spcPts val="330"/>
                        </a:spcBef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Leonidas Narváez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Gerente de la Empresa Metro de Bogotá</a:t>
                      </a:r>
                      <a:endParaRPr lang="es-ES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endParaRPr lang="es-CO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Orlando Santiago</a:t>
                      </a:r>
                      <a:endParaRPr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Gerente de la Empresa </a:t>
                      </a:r>
                      <a:r>
                        <a:rPr sz="700" b="1" spc="0" dirty="0" err="1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Férrea</a:t>
                      </a: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 </a:t>
                      </a:r>
                      <a:r>
                        <a:rPr sz="700" b="1" spc="0" dirty="0" err="1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Regiona</a:t>
                      </a:r>
                      <a:r>
                        <a:rPr lang="es-CO"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l</a:t>
                      </a:r>
                    </a:p>
                    <a:p>
                      <a:pPr algn="ctr">
                        <a:lnSpc>
                          <a:spcPts val="770"/>
                        </a:lnSpc>
                      </a:pPr>
                      <a:endParaRPr lang="es-CO" sz="700" b="1" spc="0" dirty="0">
                        <a:solidFill>
                          <a:srgbClr val="231F20"/>
                        </a:solidFill>
                        <a:latin typeface="OpenSans-Semibold"/>
                        <a:cs typeface="OpenSans-Semibold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lang="es-CO" sz="1000" b="1" spc="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Óscar Torres </a:t>
                      </a:r>
                      <a:endParaRPr lang="es-CO" sz="1000" spc="0" dirty="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770"/>
                        </a:lnSpc>
                      </a:pPr>
                      <a:r>
                        <a:rPr sz="700" b="1" spc="0" dirty="0" err="1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Presidente</a:t>
                      </a:r>
                      <a:r>
                        <a:rPr sz="700" b="1" spc="0" dirty="0">
                          <a:solidFill>
                            <a:srgbClr val="231F20"/>
                          </a:solidFill>
                          <a:latin typeface="OpenSans-Semibold"/>
                          <a:cs typeface="OpenSans-Semibold"/>
                        </a:rPr>
                        <a:t> de la Agencia Nacional de Infraestructura</a:t>
                      </a:r>
                      <a:endParaRPr sz="700" spc="0" dirty="0">
                        <a:latin typeface="OpenSans-Semibold"/>
                        <a:cs typeface="OpenSans-Semibold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391400" y="8305800"/>
            <a:ext cx="153888" cy="1411319"/>
          </a:xfrm>
          <a:prstGeom prst="rect">
            <a:avLst/>
          </a:prstGeom>
        </p:spPr>
        <p:txBody>
          <a:bodyPr vert="vert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000" b="1" spc="-10" dirty="0">
                <a:solidFill>
                  <a:srgbClr val="FFFFFF"/>
                </a:solidFill>
                <a:latin typeface="Open Sans"/>
                <a:cs typeface="Open Sans"/>
              </a:rPr>
              <a:t>AGEND</a:t>
            </a:r>
            <a:r>
              <a:rPr sz="1000" b="1" dirty="0">
                <a:solidFill>
                  <a:srgbClr val="FFFFFF"/>
                </a:solidFill>
                <a:latin typeface="Open Sans"/>
                <a:cs typeface="Open Sans"/>
              </a:rPr>
              <a:t>A</a:t>
            </a:r>
            <a:r>
              <a:rPr sz="1000" b="1" spc="-4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Open Sans"/>
                <a:cs typeface="Open Sans"/>
              </a:rPr>
              <a:t>PRELIMINAR</a:t>
            </a:r>
            <a:endParaRPr sz="1000" dirty="0">
              <a:latin typeface="Open Sans"/>
              <a:cs typeface="Open Sans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5F9F7A25-3FF8-E170-6E7A-FA52E6F667D6}"/>
              </a:ext>
            </a:extLst>
          </p:cNvPr>
          <p:cNvSpPr txBox="1"/>
          <p:nvPr/>
        </p:nvSpPr>
        <p:spPr>
          <a:xfrm rot="16200000">
            <a:off x="5567398" y="8609012"/>
            <a:ext cx="153888" cy="2216214"/>
          </a:xfrm>
          <a:prstGeom prst="rect">
            <a:avLst/>
          </a:prstGeom>
        </p:spPr>
        <p:txBody>
          <a:bodyPr vert="vert" wrap="square" lIns="0" tIns="20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lang="es-ES" sz="1000" b="1" spc="-10" dirty="0">
                <a:solidFill>
                  <a:srgbClr val="FFFFFF"/>
                </a:solidFill>
                <a:latin typeface="Open Sans"/>
                <a:cs typeface="Open Sans"/>
              </a:rPr>
              <a:t>* PENDIENTES POR CONFIRMAR</a:t>
            </a:r>
            <a:endParaRPr sz="1000" dirty="0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287</Words>
  <Application>Microsoft Office PowerPoint</Application>
  <PresentationFormat>Personalizado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Open Sans</vt:lpstr>
      <vt:lpstr>Open Sans SemiBold</vt:lpstr>
      <vt:lpstr>OpenSans-Semibold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Cristancho</dc:creator>
  <cp:lastModifiedBy>Paola  Cristancho</cp:lastModifiedBy>
  <cp:revision>9</cp:revision>
  <dcterms:created xsi:type="dcterms:W3CDTF">2025-04-02T21:05:38Z</dcterms:created>
  <dcterms:modified xsi:type="dcterms:W3CDTF">2025-04-25T20:07:46Z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2025-04-02T00:00:00Z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2025-04-02T00:00:00Z</vt:filetime>
  </property>
</Properties>
</file>