
<file path=[Content_Types].xml><?xml version="1.0" encoding="utf-8"?>
<Types xmlns="http://schemas.openxmlformats.org/package/2006/content-types">
  <Default Extension="jpeg" ContentType="image/jpeg"/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>
      <p:cViewPr>
        <p:scale>
          <a:sx n="75" d="100"/>
          <a:sy n="75" d="100"/>
        </p:scale>
        <p:origin x="1476" y="-202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7772399" cy="100583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n 22">
            <a:extLst>
              <a:ext uri="{FF2B5EF4-FFF2-40B4-BE49-F238E27FC236}">
                <a16:creationId xmlns:a16="http://schemas.microsoft.com/office/drawing/2014/main" id="{A5AD309B-D328-E4D5-FA37-305682979D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716382"/>
              </p:ext>
            </p:extLst>
          </p:nvPr>
        </p:nvGraphicFramePr>
        <p:xfrm>
          <a:off x="457200" y="2438400"/>
          <a:ext cx="6769099" cy="706627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25069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340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08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100" b="1" spc="0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MÓDULO</a:t>
                      </a:r>
                    </a:p>
                  </a:txBody>
                  <a:tcPr marL="0" marR="0" marT="3873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5A32"/>
                    </a:solidFill>
                  </a:tcPr>
                </a:tc>
                <a:tc>
                  <a:txBody>
                    <a:bodyPr/>
                    <a:lstStyle/>
                    <a:p>
                      <a:pPr marL="21209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100" b="1" spc="0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HORA</a:t>
                      </a:r>
                      <a:endParaRPr sz="1100" spc="0">
                        <a:latin typeface="Open Sans"/>
                        <a:cs typeface="Open San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5A3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100" b="1" spc="0" dirty="0">
                          <a:solidFill>
                            <a:srgbClr val="FFFFFF"/>
                          </a:solidFill>
                          <a:latin typeface="Open Sans"/>
                          <a:cs typeface="Open Sans"/>
                        </a:rPr>
                        <a:t>PANELISTA</a:t>
                      </a:r>
                      <a:endParaRPr sz="1100" spc="0">
                        <a:latin typeface="Open Sans"/>
                        <a:cs typeface="Open Sans"/>
                      </a:endParaRPr>
                    </a:p>
                  </a:txBody>
                  <a:tcPr marL="0" marR="0" marT="38735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5A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r>
                        <a:rPr sz="1000" b="1" spc="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INSTALACIÓN</a:t>
                      </a:r>
                      <a:r>
                        <a:rPr lang="es-ES" sz="1000" b="1" spc="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endParaRPr sz="1000" spc="0" dirty="0">
                        <a:latin typeface="Open Sans"/>
                        <a:cs typeface="Open San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2F4"/>
                    </a:solidFill>
                  </a:tcPr>
                </a:tc>
                <a:tc>
                  <a:txBody>
                    <a:bodyPr/>
                    <a:lstStyle/>
                    <a:p>
                      <a:pPr marL="135890" algn="ctr">
                        <a:lnSpc>
                          <a:spcPts val="1140"/>
                        </a:lnSpc>
                        <a:spcBef>
                          <a:spcPts val="330"/>
                        </a:spcBef>
                      </a:pPr>
                      <a:r>
                        <a:rPr sz="1000" b="1" spc="0" dirty="0">
                          <a:solidFill>
                            <a:srgbClr val="EA5A32"/>
                          </a:solidFill>
                          <a:latin typeface="Open Sans"/>
                          <a:cs typeface="Open Sans"/>
                        </a:rPr>
                        <a:t>8:00 A.M.</a:t>
                      </a:r>
                      <a:endParaRPr sz="1000" spc="0" dirty="0">
                        <a:latin typeface="Open Sans"/>
                        <a:cs typeface="Open Sans"/>
                      </a:endParaRPr>
                    </a:p>
                    <a:p>
                      <a:pPr marL="135890" algn="ctr">
                        <a:lnSpc>
                          <a:spcPts val="1140"/>
                        </a:lnSpc>
                      </a:pPr>
                      <a:r>
                        <a:rPr sz="1000" b="1" spc="0" dirty="0">
                          <a:solidFill>
                            <a:srgbClr val="EA5A32"/>
                          </a:solidFill>
                          <a:latin typeface="Open Sans"/>
                          <a:cs typeface="Open Sans"/>
                        </a:rPr>
                        <a:t>8:</a:t>
                      </a:r>
                      <a:r>
                        <a:rPr lang="es-ES" sz="1000" b="1" spc="0" dirty="0">
                          <a:solidFill>
                            <a:srgbClr val="EA5A32"/>
                          </a:solidFill>
                          <a:latin typeface="Open Sans"/>
                          <a:cs typeface="Open Sans"/>
                        </a:rPr>
                        <a:t>15</a:t>
                      </a:r>
                      <a:r>
                        <a:rPr sz="1000" b="1" spc="0" dirty="0">
                          <a:solidFill>
                            <a:srgbClr val="EA5A32"/>
                          </a:solidFill>
                          <a:latin typeface="Open Sans"/>
                          <a:cs typeface="Open Sans"/>
                        </a:rPr>
                        <a:t> A.M.</a:t>
                      </a:r>
                      <a:endParaRPr sz="1000" spc="0" dirty="0">
                        <a:latin typeface="Open Sans"/>
                        <a:cs typeface="Open San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2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30"/>
                        </a:lnSpc>
                        <a:spcBef>
                          <a:spcPts val="490"/>
                        </a:spcBef>
                      </a:pPr>
                      <a:r>
                        <a:rPr sz="1000" b="1" spc="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Juan Martín Caicedo Ferrer</a:t>
                      </a:r>
                      <a:endParaRPr sz="1000" spc="0">
                        <a:latin typeface="Open Sans"/>
                        <a:cs typeface="Open Sans"/>
                      </a:endParaRPr>
                    </a:p>
                    <a:p>
                      <a:pPr algn="ctr">
                        <a:lnSpc>
                          <a:spcPts val="770"/>
                        </a:lnSpc>
                      </a:pPr>
                      <a:r>
                        <a:rPr sz="700" b="1" spc="0" dirty="0">
                          <a:solidFill>
                            <a:srgbClr val="231F20"/>
                          </a:solidFill>
                          <a:latin typeface="OpenSans-Semibold"/>
                          <a:cs typeface="OpenSans-Semibold"/>
                        </a:rPr>
                        <a:t>Presidente Ejecutivo - CCI</a:t>
                      </a:r>
                      <a:endParaRPr sz="700" spc="0">
                        <a:latin typeface="OpenSans-Semibold"/>
                        <a:cs typeface="OpenSans-Semibold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70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 spc="0" dirty="0">
                        <a:latin typeface="Times New Roman"/>
                        <a:cs typeface="Times New Roman"/>
                      </a:endParaRPr>
                    </a:p>
                    <a:p>
                      <a:pPr marL="137160" marR="131445" indent="-635" algn="ctr">
                        <a:lnSpc>
                          <a:spcPts val="1080"/>
                        </a:lnSpc>
                      </a:pPr>
                      <a:r>
                        <a:rPr sz="1000" b="1" spc="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ENTIDADES REFERENTES DEL SECTOR  TRANSPORTE: PROYECTOS Y GESTIÓN  CONTRACTUAL</a:t>
                      </a:r>
                      <a:endParaRPr sz="1000" spc="0" dirty="0">
                        <a:latin typeface="Open Sans"/>
                        <a:cs typeface="Open San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2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ts val="1140"/>
                        </a:lnSpc>
                      </a:pPr>
                      <a:r>
                        <a:rPr lang="es-ES" sz="1000" b="1" spc="0" dirty="0">
                          <a:solidFill>
                            <a:srgbClr val="EA5A32"/>
                          </a:solidFill>
                          <a:latin typeface="Open Sans"/>
                          <a:cs typeface="Open Sans"/>
                        </a:rPr>
                        <a:t>8</a:t>
                      </a:r>
                      <a:r>
                        <a:rPr sz="1000" b="1" spc="0" dirty="0">
                          <a:solidFill>
                            <a:srgbClr val="EA5A32"/>
                          </a:solidFill>
                          <a:latin typeface="Open Sans"/>
                          <a:cs typeface="Open Sans"/>
                        </a:rPr>
                        <a:t>:15 A.M.</a:t>
                      </a:r>
                      <a:endParaRPr sz="1000" spc="0" dirty="0">
                        <a:latin typeface="Open Sans"/>
                        <a:cs typeface="Open Sans"/>
                      </a:endParaRPr>
                    </a:p>
                    <a:p>
                      <a:pPr marL="0" algn="ctr">
                        <a:lnSpc>
                          <a:spcPts val="1140"/>
                        </a:lnSpc>
                      </a:pPr>
                      <a:r>
                        <a:rPr sz="1000" b="1" spc="0" dirty="0">
                          <a:solidFill>
                            <a:srgbClr val="EA5A32"/>
                          </a:solidFill>
                          <a:latin typeface="Open Sans"/>
                          <a:cs typeface="Open Sans"/>
                        </a:rPr>
                        <a:t>9:40 A.M.</a:t>
                      </a:r>
                      <a:endParaRPr sz="1000" spc="0" dirty="0">
                        <a:latin typeface="Open Sans"/>
                        <a:cs typeface="Open San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2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br>
                        <a:rPr lang="es-ES" sz="1000" b="1" spc="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</a:br>
                      <a:r>
                        <a:rPr sz="1000" b="1" spc="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Yesenia Herreño</a:t>
                      </a:r>
                      <a:endParaRPr sz="1000" spc="0" dirty="0">
                        <a:latin typeface="Open Sans"/>
                        <a:cs typeface="Open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700" b="1" spc="0" dirty="0">
                          <a:solidFill>
                            <a:srgbClr val="231F20"/>
                          </a:solidFill>
                          <a:latin typeface="OpenSans-Semibold"/>
                          <a:cs typeface="OpenSans-Semibold"/>
                        </a:rPr>
                        <a:t>Gerente del Instituto de Caminos y Construcciones de Cundinamarca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lang="es-ES" sz="1000" b="1" spc="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Luis </a:t>
                      </a:r>
                      <a:r>
                        <a:rPr sz="1000" b="1" spc="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Orlando Molano</a:t>
                      </a:r>
                      <a:endParaRPr sz="1000" spc="0" dirty="0">
                        <a:latin typeface="Open Sans"/>
                        <a:cs typeface="Open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700" b="1" spc="0" dirty="0">
                          <a:solidFill>
                            <a:srgbClr val="231F20"/>
                          </a:solidFill>
                          <a:latin typeface="OpenSans-Semibold"/>
                          <a:cs typeface="OpenSans-Semibold"/>
                        </a:rPr>
                        <a:t>Director del Instituto de Desarrollo Urbano</a:t>
                      </a:r>
                      <a:endParaRPr lang="es-ES" sz="700" b="1" spc="0" dirty="0">
                        <a:solidFill>
                          <a:srgbClr val="231F20"/>
                        </a:solidFill>
                        <a:latin typeface="OpenSans-Semibold"/>
                        <a:cs typeface="OpenSans-Semibold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endParaRPr lang="es-CO" sz="700" b="1" spc="0" dirty="0">
                        <a:solidFill>
                          <a:srgbClr val="231F20"/>
                        </a:solidFill>
                        <a:latin typeface="OpenSans-Semibold"/>
                        <a:cs typeface="OpenSans-Semibold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lang="es-ES" sz="1000" b="1" spc="0" dirty="0">
                          <a:solidFill>
                            <a:srgbClr val="231F2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Liliana María Ospina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lang="es-ES" sz="700" b="1" spc="0" dirty="0">
                          <a:solidFill>
                            <a:srgbClr val="231F20"/>
                          </a:solidFill>
                          <a:latin typeface="Open Sans SemiBold" panose="020B0706030804020204" pitchFamily="34" charset="0"/>
                          <a:ea typeface="Open Sans SemiBold" panose="020B0706030804020204" pitchFamily="34" charset="0"/>
                          <a:cs typeface="Open Sans SemiBold" panose="020B0706030804020204" pitchFamily="34" charset="0"/>
                        </a:rPr>
                        <a:t>Viceministra de Infraestructura 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endParaRPr sz="700" spc="0" dirty="0">
                        <a:latin typeface="OpenSans-Semibold"/>
                        <a:cs typeface="OpenSans-Semibold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8830">
                <a:tc>
                  <a:txBody>
                    <a:bodyPr/>
                    <a:lstStyle/>
                    <a:p>
                      <a:pPr marL="496570" marR="422909" indent="-67310" algn="ctr">
                        <a:lnSpc>
                          <a:spcPts val="1080"/>
                        </a:lnSpc>
                        <a:spcBef>
                          <a:spcPts val="475"/>
                        </a:spcBef>
                      </a:pPr>
                      <a:r>
                        <a:rPr sz="1000" b="1" spc="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FINANCIACIÓN SOSTENIBLE  EN LA INFRAESTRUCTURA</a:t>
                      </a:r>
                      <a:endParaRPr sz="1000" spc="0" dirty="0">
                        <a:latin typeface="Open Sans"/>
                        <a:cs typeface="Open San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2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000" b="1" spc="0" dirty="0">
                          <a:solidFill>
                            <a:srgbClr val="EA5A32"/>
                          </a:solidFill>
                          <a:latin typeface="Open Sans"/>
                          <a:cs typeface="Open Sans"/>
                        </a:rPr>
                        <a:t>9:40 A.M</a:t>
                      </a:r>
                      <a:br>
                        <a:rPr lang="es-ES" sz="1000" b="1" spc="0" dirty="0">
                          <a:solidFill>
                            <a:srgbClr val="EA5A32"/>
                          </a:solidFill>
                          <a:latin typeface="Open Sans"/>
                          <a:cs typeface="Open Sans"/>
                        </a:rPr>
                      </a:br>
                      <a:r>
                        <a:rPr sz="1000" b="1" spc="0" dirty="0">
                          <a:solidFill>
                            <a:srgbClr val="EA5A32"/>
                          </a:solidFill>
                          <a:latin typeface="Open Sans"/>
                          <a:cs typeface="Open Sans"/>
                        </a:rPr>
                        <a:t>10:40 A.M</a:t>
                      </a:r>
                      <a:r>
                        <a:rPr sz="700" b="1" spc="0" dirty="0">
                          <a:solidFill>
                            <a:srgbClr val="231F20"/>
                          </a:solidFill>
                          <a:latin typeface="OpenSans-Semibold"/>
                          <a:cs typeface="OpenSans-Semibold"/>
                        </a:rPr>
                        <a:t>.</a:t>
                      </a:r>
                      <a:endParaRPr sz="700" spc="0" dirty="0">
                        <a:latin typeface="OpenSans-Semibold"/>
                        <a:cs typeface="OpenSans-Semibold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2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000" b="1" spc="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Beatriz Ocampo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700" b="1" spc="0" dirty="0">
                          <a:solidFill>
                            <a:srgbClr val="231F20"/>
                          </a:solidFill>
                          <a:latin typeface="OpenSans-Semibold"/>
                          <a:cs typeface="OpenSans-Semibold"/>
                        </a:rPr>
                        <a:t>Líder de sostenibilidad de Bancolombia</a:t>
                      </a:r>
                      <a:endParaRPr sz="700" spc="0" dirty="0">
                        <a:latin typeface="OpenSans-Semibold"/>
                        <a:cs typeface="OpenSans-Semibold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00" spc="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b="1" spc="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John Fredy González</a:t>
                      </a:r>
                      <a:endParaRPr sz="1000" spc="0" dirty="0">
                        <a:latin typeface="Open Sans"/>
                        <a:cs typeface="Open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700" b="1" spc="0" dirty="0">
                          <a:solidFill>
                            <a:srgbClr val="231F20"/>
                          </a:solidFill>
                          <a:latin typeface="OpenSans-Semibold"/>
                          <a:cs typeface="OpenSans-Semibold"/>
                        </a:rPr>
                        <a:t>Director de industria Banca de Inversión Bancolombia</a:t>
                      </a:r>
                      <a:endParaRPr sz="700" spc="0" dirty="0">
                        <a:latin typeface="OpenSans-Semibold"/>
                        <a:cs typeface="OpenSans-Semibold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0665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000" b="1" spc="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Receso 10:40 a.m. - 11:00 a.m.</a:t>
                      </a:r>
                      <a:endParaRPr sz="1000" spc="0" dirty="0">
                        <a:latin typeface="Open Sans"/>
                        <a:cs typeface="Open San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8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4984">
                <a:tc>
                  <a:txBody>
                    <a:bodyPr/>
                    <a:lstStyle/>
                    <a:p>
                      <a:pPr marL="238760" marR="232410" indent="-1270" algn="ctr">
                        <a:lnSpc>
                          <a:spcPts val="1080"/>
                        </a:lnSpc>
                        <a:spcBef>
                          <a:spcPts val="465"/>
                        </a:spcBef>
                      </a:pPr>
                      <a:r>
                        <a:rPr sz="1000" b="1" spc="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IMPLEMENTACIÓN DE LA  METODOLOGÍA BIM EN EL SECTOR  TRANSPORTE</a:t>
                      </a:r>
                      <a:endParaRPr sz="1000" spc="0" dirty="0">
                        <a:latin typeface="Open Sans"/>
                        <a:cs typeface="Open San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2F4"/>
                    </a:solidFill>
                  </a:tcPr>
                </a:tc>
                <a:tc>
                  <a:txBody>
                    <a:bodyPr/>
                    <a:lstStyle/>
                    <a:p>
                      <a:pPr marL="100330" algn="l">
                        <a:lnSpc>
                          <a:spcPts val="1140"/>
                        </a:lnSpc>
                        <a:spcBef>
                          <a:spcPts val="869"/>
                        </a:spcBef>
                      </a:pPr>
                      <a:r>
                        <a:rPr lang="es-CO" sz="1000" b="1" spc="0" dirty="0">
                          <a:solidFill>
                            <a:srgbClr val="EA5A32"/>
                          </a:solidFill>
                          <a:latin typeface="Open Sans"/>
                          <a:cs typeface="Open Sans"/>
                        </a:rPr>
                        <a:t>11:00 A.M.</a:t>
                      </a:r>
                      <a:endParaRPr lang="es-CO" sz="1000" spc="0" dirty="0">
                        <a:latin typeface="Open Sans"/>
                        <a:cs typeface="Open Sans"/>
                      </a:endParaRPr>
                    </a:p>
                    <a:p>
                      <a:pPr marL="100330" algn="l">
                        <a:lnSpc>
                          <a:spcPts val="1140"/>
                        </a:lnSpc>
                      </a:pPr>
                      <a:r>
                        <a:rPr lang="es-CO" sz="1000" b="1" spc="0" dirty="0">
                          <a:solidFill>
                            <a:srgbClr val="EA5A32"/>
                          </a:solidFill>
                          <a:latin typeface="Open Sans"/>
                          <a:cs typeface="Open Sans"/>
                        </a:rPr>
                        <a:t>11:45 A.M.</a:t>
                      </a:r>
                      <a:endParaRPr lang="es-CO" sz="1000" spc="0" dirty="0">
                        <a:latin typeface="Open Sans"/>
                        <a:cs typeface="Open San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2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1000" b="1" spc="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Martha Coronado</a:t>
                      </a:r>
                      <a:endParaRPr sz="1000" spc="0" dirty="0">
                        <a:latin typeface="Open Sans"/>
                        <a:cs typeface="Open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700" b="1" spc="0" dirty="0">
                          <a:solidFill>
                            <a:srgbClr val="231F20"/>
                          </a:solidFill>
                          <a:latin typeface="OpenSans-Semibold"/>
                          <a:cs typeface="OpenSans-Semibold"/>
                        </a:rPr>
                        <a:t>Directora de la Unidad de Planeación de Infraestructura de Transporte</a:t>
                      </a:r>
                      <a:endParaRPr sz="700" spc="0" dirty="0">
                        <a:latin typeface="OpenSans-Semibold"/>
                        <a:cs typeface="OpenSans-Semibold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4984"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330"/>
                        </a:spcBef>
                      </a:pPr>
                      <a:r>
                        <a:rPr lang="es-CO" sz="1000" b="1" spc="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INNOVACIÓN NORMATIVA</a:t>
                      </a:r>
                      <a:endParaRPr lang="es-CO" sz="1000" spc="0" dirty="0">
                        <a:latin typeface="Open Sans"/>
                        <a:cs typeface="Open Sans"/>
                      </a:endParaRPr>
                    </a:p>
                    <a:p>
                      <a:pPr marL="157480" marR="151765" algn="ctr">
                        <a:lnSpc>
                          <a:spcPts val="1080"/>
                        </a:lnSpc>
                        <a:spcBef>
                          <a:spcPts val="75"/>
                        </a:spcBef>
                      </a:pPr>
                      <a:r>
                        <a:rPr lang="es-CO" sz="1000" b="1" spc="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EN EL SECTOR DE INFRAESTRUCTURA DE TRANSPORTE</a:t>
                      </a:r>
                      <a:endParaRPr lang="es-CO" sz="1000" spc="0" dirty="0">
                        <a:latin typeface="Open Sans"/>
                        <a:cs typeface="Open San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2F4"/>
                    </a:solidFill>
                  </a:tcPr>
                </a:tc>
                <a:tc>
                  <a:txBody>
                    <a:bodyPr/>
                    <a:lstStyle/>
                    <a:p>
                      <a:pPr marL="100330" algn="l">
                        <a:lnSpc>
                          <a:spcPts val="1140"/>
                        </a:lnSpc>
                        <a:spcBef>
                          <a:spcPts val="869"/>
                        </a:spcBef>
                      </a:pPr>
                      <a:r>
                        <a:rPr sz="1000" b="1" spc="0" dirty="0">
                          <a:solidFill>
                            <a:srgbClr val="EA5A32"/>
                          </a:solidFill>
                          <a:latin typeface="Open Sans"/>
                          <a:cs typeface="Open Sans"/>
                        </a:rPr>
                        <a:t>11:45 A.M.</a:t>
                      </a:r>
                      <a:endParaRPr sz="1000" spc="0" dirty="0">
                        <a:latin typeface="Open Sans"/>
                        <a:cs typeface="Open Sans"/>
                      </a:endParaRPr>
                    </a:p>
                    <a:p>
                      <a:pPr marL="161290" algn="l">
                        <a:lnSpc>
                          <a:spcPts val="1140"/>
                        </a:lnSpc>
                      </a:pPr>
                      <a:r>
                        <a:rPr sz="1000" b="1" spc="0" dirty="0">
                          <a:solidFill>
                            <a:srgbClr val="EA5A32"/>
                          </a:solidFill>
                          <a:latin typeface="Open Sans"/>
                          <a:cs typeface="Open Sans"/>
                        </a:rPr>
                        <a:t>12:30 M.</a:t>
                      </a:r>
                      <a:endParaRPr sz="1000" spc="0" dirty="0">
                        <a:latin typeface="Open Sans"/>
                        <a:cs typeface="Open San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2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1000" b="1" spc="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Gladys Gutiérrez</a:t>
                      </a:r>
                      <a:endParaRPr sz="1000" spc="0" dirty="0">
                        <a:latin typeface="Open Sans"/>
                        <a:cs typeface="Open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700" b="1" spc="0" dirty="0">
                          <a:solidFill>
                            <a:srgbClr val="231F20"/>
                          </a:solidFill>
                          <a:latin typeface="OpenSans-Semibold"/>
                          <a:cs typeface="OpenSans-Semibold"/>
                        </a:rPr>
                        <a:t>Subdirectora de Reglamentación Técnica e Innovación del Invías</a:t>
                      </a:r>
                      <a:endParaRPr sz="700" spc="0" dirty="0">
                        <a:latin typeface="OpenSans-Semibold"/>
                        <a:cs typeface="OpenSans-Semibold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0665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000" b="1" spc="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Almuerzo 12:30 a.m. - 2:00 p.m.</a:t>
                      </a:r>
                      <a:endParaRPr sz="1000" spc="0" dirty="0">
                        <a:latin typeface="Open Sans"/>
                        <a:cs typeface="Open San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8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58265">
                <a:tc>
                  <a:txBody>
                    <a:bodyPr/>
                    <a:lstStyle/>
                    <a:p>
                      <a:pPr marL="101600" marR="95885" indent="-1270" algn="ctr">
                        <a:lnSpc>
                          <a:spcPts val="1080"/>
                        </a:lnSpc>
                        <a:spcBef>
                          <a:spcPts val="685"/>
                        </a:spcBef>
                      </a:pPr>
                      <a:r>
                        <a:rPr sz="1000" b="1" spc="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CABLES AÉREOS EN COLOMBIA: </a:t>
                      </a:r>
                      <a:br>
                        <a:rPr lang="es-ES" sz="1000" b="1" spc="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</a:br>
                      <a:r>
                        <a:rPr sz="1000" b="1" spc="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UNA  SOLUCIÓN DE ALTO IMPACTO PARA LA  MOVILIDAD</a:t>
                      </a:r>
                      <a:endParaRPr sz="1000" spc="0" dirty="0">
                        <a:latin typeface="Open Sans"/>
                        <a:cs typeface="Open San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2F4"/>
                    </a:solidFill>
                  </a:tcPr>
                </a:tc>
                <a:tc>
                  <a:txBody>
                    <a:bodyPr/>
                    <a:lstStyle/>
                    <a:p>
                      <a:pPr marL="139700" algn="l">
                        <a:lnSpc>
                          <a:spcPts val="1140"/>
                        </a:lnSpc>
                        <a:spcBef>
                          <a:spcPts val="1090"/>
                        </a:spcBef>
                      </a:pPr>
                      <a:r>
                        <a:rPr sz="1000" b="1" spc="0" dirty="0">
                          <a:solidFill>
                            <a:srgbClr val="EA5A32"/>
                          </a:solidFill>
                          <a:latin typeface="Open Sans"/>
                          <a:cs typeface="Open Sans"/>
                        </a:rPr>
                        <a:t>2:00 P.M.</a:t>
                      </a:r>
                      <a:endParaRPr sz="1000" spc="0" dirty="0">
                        <a:latin typeface="Open Sans"/>
                        <a:cs typeface="Open Sans"/>
                      </a:endParaRPr>
                    </a:p>
                    <a:p>
                      <a:pPr marL="139700" algn="l">
                        <a:lnSpc>
                          <a:spcPts val="1140"/>
                        </a:lnSpc>
                      </a:pPr>
                      <a:r>
                        <a:rPr sz="1000" b="1" spc="0" dirty="0">
                          <a:solidFill>
                            <a:srgbClr val="EA5A32"/>
                          </a:solidFill>
                          <a:latin typeface="Open Sans"/>
                          <a:cs typeface="Open Sans"/>
                        </a:rPr>
                        <a:t>3:00 P.M.</a:t>
                      </a:r>
                      <a:endParaRPr sz="1000" spc="0" dirty="0">
                        <a:latin typeface="Open Sans"/>
                        <a:cs typeface="Open San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2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000" b="1" spc="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Mauricio Reina</a:t>
                      </a:r>
                      <a:endParaRPr sz="1000" spc="0" dirty="0">
                        <a:latin typeface="Open Sans"/>
                        <a:cs typeface="Open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700" b="1" spc="0" dirty="0">
                          <a:solidFill>
                            <a:srgbClr val="231F20"/>
                          </a:solidFill>
                          <a:latin typeface="OpenSans-Semibold"/>
                          <a:cs typeface="OpenSans-Semibold"/>
                        </a:rPr>
                        <a:t>Subdirector General de Infraestructura del Instituto de Desarrollo </a:t>
                      </a:r>
                      <a:r>
                        <a:rPr sz="700" b="1" spc="0" dirty="0" err="1">
                          <a:solidFill>
                            <a:srgbClr val="231F20"/>
                          </a:solidFill>
                          <a:latin typeface="OpenSans-Semibold"/>
                          <a:cs typeface="OpenSans-Semibold"/>
                        </a:rPr>
                        <a:t>Urbano</a:t>
                      </a:r>
                      <a:endParaRPr lang="es-ES" sz="700" b="1" spc="0" dirty="0">
                        <a:solidFill>
                          <a:srgbClr val="231F20"/>
                        </a:solidFill>
                        <a:latin typeface="OpenSans-Semibold"/>
                        <a:cs typeface="OpenSans-Semibold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endParaRPr lang="es-CO" sz="700" b="1" spc="0" dirty="0">
                        <a:solidFill>
                          <a:srgbClr val="231F20"/>
                        </a:solidFill>
                        <a:latin typeface="OpenSans-Semibold"/>
                        <a:cs typeface="OpenSans-Semibold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000" b="1" spc="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Tomás Elejalde</a:t>
                      </a:r>
                      <a:endParaRPr sz="1000" spc="0" dirty="0">
                        <a:latin typeface="Open Sans"/>
                        <a:cs typeface="Open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700" b="1" spc="0" dirty="0">
                          <a:solidFill>
                            <a:srgbClr val="231F20"/>
                          </a:solidFill>
                          <a:latin typeface="OpenSans-Semibold"/>
                          <a:cs typeface="OpenSans-Semibold"/>
                        </a:rPr>
                        <a:t>Gerente del Metro de Medellín</a:t>
                      </a:r>
                      <a:endParaRPr lang="es-ES" sz="700" b="1" spc="0" dirty="0">
                        <a:solidFill>
                          <a:srgbClr val="231F20"/>
                        </a:solidFill>
                        <a:latin typeface="OpenSans-Semibold"/>
                        <a:cs typeface="OpenSans-Semibold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endParaRPr sz="900" spc="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b="1" spc="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Andrés Felipe Ortiz</a:t>
                      </a:r>
                      <a:endParaRPr sz="1000" spc="0" dirty="0">
                        <a:latin typeface="Open Sans"/>
                        <a:cs typeface="Open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700" b="1" spc="0" dirty="0">
                          <a:solidFill>
                            <a:srgbClr val="231F20"/>
                          </a:solidFill>
                          <a:latin typeface="OpenSans-Semibold"/>
                          <a:cs typeface="OpenSans-Semibold"/>
                        </a:rPr>
                        <a:t>Gerente de la Asociación Cable Aéreo de Manizales</a:t>
                      </a:r>
                      <a:endParaRPr sz="700" spc="0" dirty="0">
                        <a:latin typeface="OpenSans-Semibold"/>
                        <a:cs typeface="OpenSans-Semibold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075690">
                <a:tc>
                  <a:txBody>
                    <a:bodyPr/>
                    <a:lstStyle/>
                    <a:p>
                      <a:pPr marL="0" marR="147320" indent="-656590" algn="ctr">
                        <a:lnSpc>
                          <a:spcPts val="1080"/>
                        </a:lnSpc>
                        <a:spcBef>
                          <a:spcPts val="0"/>
                        </a:spcBef>
                      </a:pPr>
                      <a:r>
                        <a:rPr sz="1000" b="1" spc="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INFRAESTRUCTURA</a:t>
                      </a:r>
                      <a:r>
                        <a:rPr lang="es-CO" sz="1000" b="1" spc="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endParaRPr lang="es-ES" sz="1000" b="1" spc="0" dirty="0">
                        <a:solidFill>
                          <a:srgbClr val="231F20"/>
                        </a:solidFill>
                        <a:latin typeface="Open Sans"/>
                        <a:cs typeface="Open Sans"/>
                      </a:endParaRPr>
                    </a:p>
                    <a:p>
                      <a:pPr marL="0" marR="147320" indent="-656590" algn="ctr">
                        <a:lnSpc>
                          <a:spcPts val="1080"/>
                        </a:lnSpc>
                        <a:spcBef>
                          <a:spcPts val="0"/>
                        </a:spcBef>
                      </a:pPr>
                      <a:r>
                        <a:rPr sz="1000" b="1" spc="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FERROVIARIA:</a:t>
                      </a:r>
                      <a:r>
                        <a:rPr lang="es-ES" sz="1000" b="1" spc="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 </a:t>
                      </a:r>
                      <a:r>
                        <a:rPr sz="1000" b="1" spc="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LA  GRAN APUESTA</a:t>
                      </a:r>
                      <a:endParaRPr sz="1000" spc="0" dirty="0">
                        <a:latin typeface="Open Sans"/>
                        <a:cs typeface="Open San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2F4"/>
                    </a:solidFill>
                  </a:tcPr>
                </a:tc>
                <a:tc>
                  <a:txBody>
                    <a:bodyPr/>
                    <a:lstStyle/>
                    <a:p>
                      <a:pPr marL="157480" algn="l">
                        <a:lnSpc>
                          <a:spcPts val="1140"/>
                        </a:lnSpc>
                        <a:spcBef>
                          <a:spcPts val="430"/>
                        </a:spcBef>
                      </a:pPr>
                      <a:r>
                        <a:rPr sz="1000" b="1" spc="0" dirty="0">
                          <a:solidFill>
                            <a:srgbClr val="EA5A32"/>
                          </a:solidFill>
                          <a:latin typeface="Open Sans"/>
                          <a:cs typeface="Open Sans"/>
                        </a:rPr>
                        <a:t>3:00 P.M</a:t>
                      </a:r>
                      <a:endParaRPr sz="1000" spc="0" dirty="0">
                        <a:latin typeface="Open Sans"/>
                        <a:cs typeface="Open Sans"/>
                      </a:endParaRPr>
                    </a:p>
                    <a:p>
                      <a:pPr marL="141605" algn="l">
                        <a:lnSpc>
                          <a:spcPts val="1140"/>
                        </a:lnSpc>
                      </a:pPr>
                      <a:r>
                        <a:rPr sz="1000" b="1" spc="0" dirty="0">
                          <a:solidFill>
                            <a:srgbClr val="EA5A32"/>
                          </a:solidFill>
                          <a:latin typeface="Open Sans"/>
                          <a:cs typeface="Open Sans"/>
                        </a:rPr>
                        <a:t>4:00 A.M</a:t>
                      </a:r>
                      <a:r>
                        <a:rPr sz="700" b="1" spc="0" dirty="0">
                          <a:solidFill>
                            <a:srgbClr val="231F20"/>
                          </a:solidFill>
                          <a:latin typeface="OpenSans-Semibold"/>
                          <a:cs typeface="OpenSans-Semibold"/>
                        </a:rPr>
                        <a:t>.</a:t>
                      </a:r>
                      <a:endParaRPr sz="700" spc="0" dirty="0">
                        <a:latin typeface="OpenSans-Semibold"/>
                        <a:cs typeface="OpenSans-Semibold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2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30"/>
                        </a:lnSpc>
                        <a:spcBef>
                          <a:spcPts val="330"/>
                        </a:spcBef>
                      </a:pPr>
                      <a:r>
                        <a:rPr sz="1000" b="1" spc="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Leonidas Narváez</a:t>
                      </a:r>
                      <a:endParaRPr sz="1000" spc="0" dirty="0">
                        <a:latin typeface="Open Sans"/>
                        <a:cs typeface="Open Sans"/>
                      </a:endParaRPr>
                    </a:p>
                    <a:p>
                      <a:pPr algn="ctr">
                        <a:lnSpc>
                          <a:spcPts val="770"/>
                        </a:lnSpc>
                      </a:pPr>
                      <a:r>
                        <a:rPr sz="700" b="1" spc="0" dirty="0">
                          <a:solidFill>
                            <a:srgbClr val="231F20"/>
                          </a:solidFill>
                          <a:latin typeface="OpenSans-Semibold"/>
                          <a:cs typeface="OpenSans-Semibold"/>
                        </a:rPr>
                        <a:t>Gerente de la Empresa Metro de Bogotá</a:t>
                      </a:r>
                      <a:endParaRPr lang="es-ES" sz="700" b="1" spc="0" dirty="0">
                        <a:solidFill>
                          <a:srgbClr val="231F20"/>
                        </a:solidFill>
                        <a:latin typeface="OpenSans-Semibold"/>
                        <a:cs typeface="OpenSans-Semibold"/>
                      </a:endParaRPr>
                    </a:p>
                    <a:p>
                      <a:pPr algn="ctr">
                        <a:lnSpc>
                          <a:spcPts val="770"/>
                        </a:lnSpc>
                      </a:pPr>
                      <a:endParaRPr lang="es-CO" sz="700" b="1" spc="0" dirty="0">
                        <a:solidFill>
                          <a:srgbClr val="231F20"/>
                        </a:solidFill>
                        <a:latin typeface="OpenSans-Semibold"/>
                        <a:cs typeface="OpenSans-Semibold"/>
                      </a:endParaRPr>
                    </a:p>
                    <a:p>
                      <a:pPr algn="ctr">
                        <a:lnSpc>
                          <a:spcPts val="770"/>
                        </a:lnSpc>
                      </a:pPr>
                      <a:r>
                        <a:rPr sz="1000" b="1" spc="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Orlando Santiago</a:t>
                      </a:r>
                      <a:endParaRPr sz="1000" spc="0" dirty="0">
                        <a:latin typeface="Open Sans"/>
                        <a:cs typeface="Open Sans"/>
                      </a:endParaRPr>
                    </a:p>
                    <a:p>
                      <a:pPr algn="ctr">
                        <a:lnSpc>
                          <a:spcPts val="770"/>
                        </a:lnSpc>
                      </a:pPr>
                      <a:r>
                        <a:rPr sz="700" b="1" spc="0" dirty="0">
                          <a:solidFill>
                            <a:srgbClr val="231F20"/>
                          </a:solidFill>
                          <a:latin typeface="OpenSans-Semibold"/>
                          <a:cs typeface="OpenSans-Semibold"/>
                        </a:rPr>
                        <a:t>Gerente de la Empresa </a:t>
                      </a:r>
                      <a:r>
                        <a:rPr sz="700" b="1" spc="0" dirty="0" err="1">
                          <a:solidFill>
                            <a:srgbClr val="231F20"/>
                          </a:solidFill>
                          <a:latin typeface="OpenSans-Semibold"/>
                          <a:cs typeface="OpenSans-Semibold"/>
                        </a:rPr>
                        <a:t>Férrea</a:t>
                      </a:r>
                      <a:r>
                        <a:rPr sz="700" b="1" spc="0" dirty="0">
                          <a:solidFill>
                            <a:srgbClr val="231F20"/>
                          </a:solidFill>
                          <a:latin typeface="OpenSans-Semibold"/>
                          <a:cs typeface="OpenSans-Semibold"/>
                        </a:rPr>
                        <a:t> </a:t>
                      </a:r>
                      <a:r>
                        <a:rPr sz="700" b="1" spc="0" dirty="0" err="1">
                          <a:solidFill>
                            <a:srgbClr val="231F20"/>
                          </a:solidFill>
                          <a:latin typeface="OpenSans-Semibold"/>
                          <a:cs typeface="OpenSans-Semibold"/>
                        </a:rPr>
                        <a:t>Regiona</a:t>
                      </a:r>
                      <a:r>
                        <a:rPr lang="es-CO" sz="700" b="1" spc="0" dirty="0">
                          <a:solidFill>
                            <a:srgbClr val="231F20"/>
                          </a:solidFill>
                          <a:latin typeface="OpenSans-Semibold"/>
                          <a:cs typeface="OpenSans-Semibold"/>
                        </a:rPr>
                        <a:t>l</a:t>
                      </a:r>
                    </a:p>
                    <a:p>
                      <a:pPr algn="ctr">
                        <a:lnSpc>
                          <a:spcPts val="770"/>
                        </a:lnSpc>
                      </a:pPr>
                      <a:endParaRPr lang="es-CO" sz="700" b="1" spc="0" dirty="0">
                        <a:solidFill>
                          <a:srgbClr val="231F20"/>
                        </a:solidFill>
                        <a:latin typeface="OpenSans-Semibold"/>
                        <a:cs typeface="OpenSans-Semibold"/>
                      </a:endParaRPr>
                    </a:p>
                    <a:p>
                      <a:pPr algn="ctr">
                        <a:lnSpc>
                          <a:spcPts val="770"/>
                        </a:lnSpc>
                      </a:pPr>
                      <a:r>
                        <a:rPr lang="es-CO" sz="1000" b="1" spc="0" dirty="0">
                          <a:solidFill>
                            <a:srgbClr val="231F20"/>
                          </a:solidFill>
                          <a:latin typeface="Open Sans"/>
                          <a:cs typeface="Open Sans"/>
                        </a:rPr>
                        <a:t>Óscar Torres </a:t>
                      </a:r>
                      <a:endParaRPr lang="es-CO" sz="1000" spc="0" dirty="0">
                        <a:latin typeface="Open Sans"/>
                        <a:cs typeface="Open Sans"/>
                      </a:endParaRPr>
                    </a:p>
                    <a:p>
                      <a:pPr algn="ctr">
                        <a:lnSpc>
                          <a:spcPts val="770"/>
                        </a:lnSpc>
                      </a:pPr>
                      <a:r>
                        <a:rPr sz="700" b="1" spc="0" dirty="0" err="1">
                          <a:solidFill>
                            <a:srgbClr val="231F20"/>
                          </a:solidFill>
                          <a:latin typeface="OpenSans-Semibold"/>
                          <a:cs typeface="OpenSans-Semibold"/>
                        </a:rPr>
                        <a:t>Presidente</a:t>
                      </a:r>
                      <a:r>
                        <a:rPr sz="700" b="1" spc="0" dirty="0">
                          <a:solidFill>
                            <a:srgbClr val="231F20"/>
                          </a:solidFill>
                          <a:latin typeface="OpenSans-Semibold"/>
                          <a:cs typeface="OpenSans-Semibold"/>
                        </a:rPr>
                        <a:t> de la Agencia Nacional de Infraestructura</a:t>
                      </a:r>
                      <a:endParaRPr sz="700" spc="0" dirty="0">
                        <a:latin typeface="OpenSans-Semibold"/>
                        <a:cs typeface="OpenSans-Semibold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7391400" y="8305800"/>
            <a:ext cx="153888" cy="1411319"/>
          </a:xfrm>
          <a:prstGeom prst="rect">
            <a:avLst/>
          </a:prstGeom>
        </p:spPr>
        <p:txBody>
          <a:bodyPr vert="vert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1000" b="1" spc="-10" dirty="0">
                <a:solidFill>
                  <a:srgbClr val="FFFFFF"/>
                </a:solidFill>
                <a:latin typeface="Open Sans"/>
                <a:cs typeface="Open Sans"/>
              </a:rPr>
              <a:t>AGEND</a:t>
            </a:r>
            <a:r>
              <a:rPr sz="1000" b="1" dirty="0">
                <a:solidFill>
                  <a:srgbClr val="FFFFFF"/>
                </a:solidFill>
                <a:latin typeface="Open Sans"/>
                <a:cs typeface="Open Sans"/>
              </a:rPr>
              <a:t>A</a:t>
            </a:r>
            <a:r>
              <a:rPr sz="1000" b="1" spc="-4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Open Sans"/>
                <a:cs typeface="Open Sans"/>
              </a:rPr>
              <a:t>PRELIMINAR</a:t>
            </a:r>
            <a:endParaRPr sz="1000" dirty="0">
              <a:latin typeface="Open Sans"/>
              <a:cs typeface="Open Sans"/>
            </a:endParaRPr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5F9F7A25-3FF8-E170-6E7A-FA52E6F667D6}"/>
              </a:ext>
            </a:extLst>
          </p:cNvPr>
          <p:cNvSpPr txBox="1"/>
          <p:nvPr/>
        </p:nvSpPr>
        <p:spPr>
          <a:xfrm rot="16200000">
            <a:off x="5567398" y="8609012"/>
            <a:ext cx="153888" cy="2216214"/>
          </a:xfrm>
          <a:prstGeom prst="rect">
            <a:avLst/>
          </a:prstGeom>
        </p:spPr>
        <p:txBody>
          <a:bodyPr vert="vert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lang="es-ES" sz="1000" b="1" spc="-10" dirty="0">
                <a:solidFill>
                  <a:srgbClr val="FFFFFF"/>
                </a:solidFill>
                <a:latin typeface="Open Sans"/>
                <a:cs typeface="Open Sans"/>
              </a:rPr>
              <a:t>* PENDIENTES POR CONFIRMAR</a:t>
            </a:r>
            <a:endParaRPr sz="1000" dirty="0">
              <a:latin typeface="Open Sans"/>
              <a:cs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</TotalTime>
  <Words>287</Words>
  <Application>Microsoft Office PowerPoint</Application>
  <PresentationFormat>Personalizado</PresentationFormat>
  <Paragraphs>64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Calibri</vt:lpstr>
      <vt:lpstr>Open Sans</vt:lpstr>
      <vt:lpstr>Open Sans SemiBold</vt:lpstr>
      <vt:lpstr>OpenSans-Semibold</vt:lpstr>
      <vt:lpstr>Times New Roman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Paola Cristancho</dc:creator>
  <cp:lastModifiedBy>Paola  Cristancho</cp:lastModifiedBy>
  <cp:revision>9</cp:revision>
  <dcterms:created xsi:type="dcterms:W3CDTF">2025-04-02T21:05:38Z</dcterms:created>
  <dcterms:modified xsi:type="dcterms:W3CDTF">2025-04-25T20:07:46Z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2025-04-02T00:00:00Z</vt:filetime>
  </property>
  <property fmtid="{D5CDD505-2E9C-101B-9397-08002B2CF9AE}" pid="3" name="Creator">
    <vt:lpwstr>Adobe InDesign 18.5 (Macintosh)</vt:lpwstr>
  </property>
  <property fmtid="{D5CDD505-2E9C-101B-9397-08002B2CF9AE}" pid="4" name="LastSaved">
    <vt:filetime>2025-04-02T00:00:00Z</vt:filetime>
  </property>
</Properties>
</file>